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58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33FF"/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7" d="100"/>
          <a:sy n="77" d="100"/>
        </p:scale>
        <p:origin x="156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8DC910-2C3C-430B-BEBD-A0730FE5325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C75B3EEA-79EB-4FFE-A739-D7A62E2B0C90}" type="slidenum">
              <a:rPr lang="en-US" sz="1200" smtClean="0">
                <a:latin typeface="Arial" panose="020B0604020202020204" pitchFamily="34" charset="0"/>
              </a:rPr>
              <a:t>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BAN DO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0CE665D-5339-47A7-8BE1-9CCC8060A54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E8FB-CC97-469D-9A92-974C66B9EFE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24CA-1AFB-49C2-A548-63FE2CB17D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6F24-C396-4356-A8A7-26E1B509159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E060-B31B-4996-8E5A-8AAE2EC5C7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23C4-ACD8-47A0-92F0-D67E15D361D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F4FC-0036-4E45-AC93-9807AA79F2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9C8A-041F-4723-BEAC-643748E34E6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29BA-709E-45F5-AB65-51AE77F7DA2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ABC9-EC46-48B1-87FE-3E50BEAA3D1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64FE-0DCB-447D-B9E2-26D2570F7CB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D814-40E4-4A33-B734-A894098CB96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B37C81-B58E-46A3-9233-E2E4AF0CF307}" type="slidenum">
              <a:rPr lang="en-US"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430" indent="-4559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330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323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sz="3200" b="1" dirty="0" err="1">
                <a:solidFill>
                  <a:srgbClr val="3333FF"/>
                </a:solidFill>
                <a:latin typeface="+mj-lt"/>
              </a:rPr>
              <a:t>Lịch</a:t>
            </a:r>
            <a:r>
              <a:rPr lang="en-US" sz="32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+mj-lt"/>
              </a:rPr>
              <a:t>sử</a:t>
            </a:r>
            <a:r>
              <a:rPr lang="en-US" sz="3200" b="1" dirty="0">
                <a:solidFill>
                  <a:srgbClr val="3333FF"/>
                </a:solidFill>
                <a:latin typeface="+mj-lt"/>
              </a:rPr>
              <a:t>  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050925" y="11842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/>
              <a:t> 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90600" y="3690938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9900CC"/>
                </a:solidFill>
                <a:latin typeface="+mj-lt"/>
              </a:rPr>
              <a:t>1- </a:t>
            </a:r>
            <a:r>
              <a:rPr lang="en-US" sz="3200" b="1" dirty="0" err="1">
                <a:solidFill>
                  <a:srgbClr val="9900CC"/>
                </a:solidFill>
                <a:latin typeface="+mj-lt"/>
              </a:rPr>
              <a:t>Giới</a:t>
            </a:r>
            <a:r>
              <a:rPr lang="en-US" sz="32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+mj-lt"/>
              </a:rPr>
              <a:t>thiệu</a:t>
            </a:r>
            <a:r>
              <a:rPr lang="en-US" sz="32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+mj-lt"/>
              </a:rPr>
              <a:t>về</a:t>
            </a:r>
            <a:r>
              <a:rPr lang="en-US" sz="32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+mj-lt"/>
              </a:rPr>
              <a:t>cụ</a:t>
            </a:r>
            <a:r>
              <a:rPr lang="en-US" sz="32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+mj-lt"/>
              </a:rPr>
              <a:t>Phan</a:t>
            </a:r>
            <a:r>
              <a:rPr lang="en-US" sz="32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+mj-lt"/>
              </a:rPr>
              <a:t>Bội</a:t>
            </a:r>
            <a:r>
              <a:rPr lang="en-US" sz="32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+mj-lt"/>
              </a:rPr>
              <a:t>Châu</a:t>
            </a:r>
            <a:r>
              <a:rPr lang="en-US" sz="3200" b="1" dirty="0">
                <a:solidFill>
                  <a:srgbClr val="9900CC"/>
                </a:solidFill>
                <a:latin typeface="+mj-lt"/>
              </a:rPr>
              <a:t> 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3400" y="1206500"/>
            <a:ext cx="7710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3300"/>
                </a:solidFill>
                <a:latin typeface="+mj-lt"/>
              </a:rPr>
              <a:t>PHAN BỘI CHÂU VÀ PHONG TRÀO ĐÔNG DU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81000" y="2738438"/>
            <a:ext cx="5943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3333FF"/>
                </a:solidFill>
                <a:latin typeface="+mj-lt"/>
              </a:rPr>
              <a:t>+ Sinh năm 1867, mất năm 1940.</a:t>
            </a:r>
          </a:p>
          <a:p>
            <a:pPr>
              <a:defRPr/>
            </a:pPr>
            <a:r>
              <a:rPr lang="en-US" sz="2800" b="1" dirty="0">
                <a:solidFill>
                  <a:srgbClr val="3333FF"/>
                </a:solidFill>
                <a:latin typeface="+mj-lt"/>
              </a:rPr>
              <a:t>+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Quê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xã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Xuân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Hoà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huyện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Nam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Đàn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,</a:t>
            </a:r>
            <a:br>
              <a:rPr lang="en-US" sz="2800" b="1" dirty="0">
                <a:solidFill>
                  <a:srgbClr val="3333FF"/>
                </a:solidFill>
                <a:latin typeface="+mj-lt"/>
              </a:rPr>
            </a:b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tỉnh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Nghệ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An.</a:t>
            </a:r>
          </a:p>
          <a:p>
            <a:pPr>
              <a:defRPr/>
            </a:pPr>
            <a:r>
              <a:rPr lang="vi-VN" sz="2800" b="1" dirty="0">
                <a:solidFill>
                  <a:srgbClr val="3333FF"/>
                </a:solidFill>
                <a:latin typeface="+mj-lt"/>
              </a:rPr>
              <a:t>+ Là nhà nho giàu lòng yêu nước đầu thế kỉ XX.</a:t>
            </a:r>
          </a:p>
        </p:txBody>
      </p:sp>
      <p:pic>
        <p:nvPicPr>
          <p:cNvPr id="2058" name="Picture 10" descr="a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74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Picture 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86400"/>
            <a:ext cx="1295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2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33400" y="398145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143000" y="6858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Lịch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sử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 </a:t>
            </a: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1689100" y="1193800"/>
            <a:ext cx="664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+mj-lt"/>
              </a:rPr>
              <a:t>PHAN BỘI CHÂU VÀ PHONG TRÀO ĐÔNG DU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33400" y="1600200"/>
            <a:ext cx="360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900CC"/>
                </a:solidFill>
                <a:latin typeface="+mj-lt"/>
              </a:rPr>
              <a:t>2.Phong </a:t>
            </a:r>
            <a:r>
              <a:rPr lang="en-US" sz="2800" b="1" dirty="0" err="1">
                <a:solidFill>
                  <a:srgbClr val="9900CC"/>
                </a:solidFill>
                <a:latin typeface="+mj-lt"/>
              </a:rPr>
              <a:t>trào</a:t>
            </a:r>
            <a:r>
              <a:rPr lang="en-US" sz="28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+mj-lt"/>
              </a:rPr>
              <a:t>Đông</a:t>
            </a:r>
            <a:r>
              <a:rPr lang="en-US" sz="2800" b="1" dirty="0">
                <a:solidFill>
                  <a:srgbClr val="9900CC"/>
                </a:solidFill>
                <a:latin typeface="+mj-lt"/>
              </a:rPr>
              <a:t> du</a:t>
            </a:r>
          </a:p>
        </p:txBody>
      </p:sp>
      <p:pic>
        <p:nvPicPr>
          <p:cNvPr id="6152" name="Picture 8" descr="Picture 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86400"/>
            <a:ext cx="1295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5123" name="Picture 8" descr="anh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70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858000" y="35052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NhËt </a:t>
            </a:r>
            <a:r>
              <a:rPr lang="en-US" sz="1800" b="1"/>
              <a:t>B¶n</a:t>
            </a:r>
            <a:endParaRPr lang="en-US" sz="1800"/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810000" y="3352800"/>
            <a:ext cx="144780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US" sz="1800" dirty="0" err="1">
                <a:solidFill>
                  <a:schemeClr val="bg1"/>
                </a:solidFill>
                <a:latin typeface="+mj-lt"/>
              </a:rPr>
              <a:t>Trung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Quốc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143000" y="6858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1" algn="ctr">
              <a:defRPr/>
            </a:pP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Lịch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sử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 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689100" y="1193800"/>
            <a:ext cx="664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+mj-lt"/>
              </a:rPr>
              <a:t>PHAN BỘI CHÂU VÀ PHONG TRÀO ĐÔNG 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398145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609600" y="1600200"/>
            <a:ext cx="407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9900CC"/>
                </a:solidFill>
                <a:latin typeface="+mj-lt"/>
              </a:rPr>
              <a:t>2.Phong </a:t>
            </a:r>
            <a:r>
              <a:rPr lang="en-US" sz="3200" b="1" dirty="0" err="1">
                <a:solidFill>
                  <a:srgbClr val="9900CC"/>
                </a:solidFill>
                <a:latin typeface="+mj-lt"/>
              </a:rPr>
              <a:t>trào</a:t>
            </a:r>
            <a:r>
              <a:rPr lang="en-US" sz="32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+mj-lt"/>
              </a:rPr>
              <a:t>Đông</a:t>
            </a:r>
            <a:r>
              <a:rPr lang="en-US" sz="3200" b="1" dirty="0">
                <a:solidFill>
                  <a:srgbClr val="9900CC"/>
                </a:solidFill>
                <a:latin typeface="+mj-lt"/>
              </a:rPr>
              <a:t> du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33400" y="27432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+mj-lt"/>
              </a:rPr>
              <a:t>-  Cử người sang Nhật học tập để đào tạo nhân tài cứu nước.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33400" y="2179310"/>
            <a:ext cx="2319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 algn="ctr">
              <a:buFont typeface="+mj-lt"/>
              <a:buAutoNum type="alphaLcParenR"/>
            </a:pPr>
            <a:r>
              <a:rPr lang="vi-VN" sz="2800" b="1" i="1" dirty="0">
                <a:solidFill>
                  <a:srgbClr val="3333FF"/>
                </a:solidFill>
                <a:latin typeface="+mj-lt"/>
              </a:rPr>
              <a:t>Mục đích: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33400" y="3733800"/>
            <a:ext cx="6026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3333FF"/>
                </a:solidFill>
                <a:latin typeface="+mj-lt"/>
              </a:rPr>
              <a:t>b) Hoạt động của phong trào Đông du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838200" y="4191000"/>
            <a:ext cx="730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- KÓ l¹i nh÷ng ho¹t ®éng cña phong trµo §«ng Du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81000" y="4191000"/>
            <a:ext cx="868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+mj-lt"/>
              </a:rPr>
              <a:t>- Phong trào Đông du bắt đầu năm 1905 do cụ Phan Bội Châu khởi xướng và lãnh đạo.</a:t>
            </a:r>
          </a:p>
          <a:p>
            <a:r>
              <a:rPr lang="vi-VN" sz="2800" b="1" dirty="0">
                <a:solidFill>
                  <a:srgbClr val="3333FF"/>
                </a:solidFill>
                <a:latin typeface="+mj-lt"/>
              </a:rPr>
              <a:t>- Tổ chức đưa thanh niên Việt Nam sang học ở Nhật.</a:t>
            </a:r>
          </a:p>
          <a:p>
            <a:r>
              <a:rPr lang="vi-VN" sz="2800" b="1" dirty="0">
                <a:solidFill>
                  <a:srgbClr val="3333FF"/>
                </a:solidFill>
                <a:latin typeface="+mj-lt"/>
              </a:rPr>
              <a:t>- Thanh niên đã phải vượt qua mọi khó khăn để học tập</a:t>
            </a:r>
          </a:p>
          <a:p>
            <a:r>
              <a:rPr lang="vi-VN" sz="2800" b="1" dirty="0">
                <a:solidFill>
                  <a:srgbClr val="3333FF"/>
                </a:solidFill>
                <a:latin typeface="+mj-lt"/>
              </a:rPr>
              <a:t>- Nhân dân ta hưởng ứng sôi nổi.</a:t>
            </a: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1143000" y="6858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Lịch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sử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 </a:t>
            </a: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1689100" y="1193800"/>
            <a:ext cx="664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+mj-lt"/>
              </a:rPr>
              <a:t>PHAN BỘI CHÂU VÀ PHONG TRÀO ĐÔNG DU</a:t>
            </a:r>
          </a:p>
        </p:txBody>
      </p:sp>
      <p:pic>
        <p:nvPicPr>
          <p:cNvPr id="8205" name="Picture 13" descr="Picture 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686425"/>
            <a:ext cx="1295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6" grpId="0"/>
      <p:bldP spid="14346" grpId="1"/>
      <p:bldP spid="143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3765550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vi-VN" sz="2800" b="1">
                <a:solidFill>
                  <a:srgbClr val="3333FF"/>
                </a:solidFill>
                <a:latin typeface="+mj-lt"/>
              </a:rPr>
              <a:t>Phong </a:t>
            </a:r>
            <a:r>
              <a:rPr lang="vi-VN" sz="2800" b="1" dirty="0">
                <a:solidFill>
                  <a:srgbClr val="3333FF"/>
                </a:solidFill>
                <a:latin typeface="+mj-lt"/>
              </a:rPr>
              <a:t>trào Đông Du thể hiện lòng yêu nước của nhân </a:t>
            </a:r>
            <a:r>
              <a:rPr lang="vi-VN" sz="2800" b="1">
                <a:solidFill>
                  <a:srgbClr val="3333FF"/>
                </a:solidFill>
                <a:latin typeface="+mj-lt"/>
              </a:rPr>
              <a:t>dân ta.</a:t>
            </a:r>
          </a:p>
          <a:p>
            <a:pPr marL="457200" indent="-457200">
              <a:buFontTx/>
              <a:buChar char="-"/>
            </a:pPr>
            <a:r>
              <a:rPr lang="vi-VN" sz="2800" b="1">
                <a:solidFill>
                  <a:srgbClr val="3333FF"/>
                </a:solidFill>
                <a:latin typeface="+mj-lt"/>
              </a:rPr>
              <a:t>Giúp </a:t>
            </a:r>
            <a:r>
              <a:rPr lang="vi-VN" sz="2800" b="1" dirty="0">
                <a:solidFill>
                  <a:srgbClr val="3333FF"/>
                </a:solidFill>
                <a:latin typeface="+mj-lt"/>
              </a:rPr>
              <a:t>ta hiểu rằng không thể dựa vào nước ngoài mà phải tự cứu lấy mình.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81000" y="1752600"/>
            <a:ext cx="3552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9900CC"/>
                </a:solidFill>
                <a:latin typeface="+mj-lt"/>
              </a:rPr>
              <a:t>3- </a:t>
            </a:r>
            <a:r>
              <a:rPr lang="en-US" sz="2800" b="1" dirty="0" err="1">
                <a:solidFill>
                  <a:srgbClr val="9900CC"/>
                </a:solidFill>
                <a:latin typeface="+mj-lt"/>
              </a:rPr>
              <a:t>Kết</a:t>
            </a:r>
            <a:r>
              <a:rPr lang="en-US" sz="28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+mj-lt"/>
              </a:rPr>
              <a:t>quả</a:t>
            </a:r>
            <a:r>
              <a:rPr lang="en-US" sz="28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9900CC"/>
                </a:solidFill>
                <a:latin typeface="+mj-lt"/>
              </a:rPr>
              <a:t> ý </a:t>
            </a:r>
            <a:r>
              <a:rPr lang="en-US" sz="2800" b="1" dirty="0" err="1">
                <a:solidFill>
                  <a:srgbClr val="9900CC"/>
                </a:solidFill>
                <a:latin typeface="+mj-lt"/>
              </a:rPr>
              <a:t>nghĩa</a:t>
            </a:r>
            <a:endParaRPr lang="en-US" sz="2800" b="1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57200" y="2209800"/>
            <a:ext cx="2032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b="1" i="1" dirty="0" err="1">
                <a:solidFill>
                  <a:srgbClr val="3333FF"/>
                </a:solidFill>
                <a:latin typeface="+mj-lt"/>
              </a:rPr>
              <a:t>Kết</a:t>
            </a:r>
            <a:r>
              <a:rPr lang="en-US" sz="2800" b="1" i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+mj-lt"/>
              </a:rPr>
              <a:t>quả</a:t>
            </a:r>
            <a:r>
              <a:rPr lang="en-US" sz="2800" b="1" i="1" dirty="0">
                <a:solidFill>
                  <a:srgbClr val="3333FF"/>
                </a:solidFill>
                <a:latin typeface="+mj-lt"/>
              </a:rPr>
              <a:t>: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62000" y="2667000"/>
            <a:ext cx="6986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333FF"/>
                </a:solidFill>
                <a:latin typeface="+mj-lt"/>
              </a:rPr>
              <a:t>- </a:t>
            </a:r>
            <a:r>
              <a:rPr lang="vi-VN" sz="2800" b="1">
                <a:solidFill>
                  <a:srgbClr val="3333FF"/>
                </a:solidFill>
                <a:latin typeface="+mj-lt"/>
              </a:rPr>
              <a:t>Năm 1908, </a:t>
            </a:r>
            <a:r>
              <a:rPr lang="en-US" sz="2800" b="1">
                <a:solidFill>
                  <a:srgbClr val="3333FF"/>
                </a:solidFill>
                <a:latin typeface="+mj-lt"/>
              </a:rPr>
              <a:t>Phong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trào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Đông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du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bị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thất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bại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.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457200" y="3200400"/>
            <a:ext cx="1773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3333FF"/>
                </a:solidFill>
                <a:latin typeface="+mj-lt"/>
              </a:rPr>
              <a:t>b)Ý </a:t>
            </a:r>
            <a:r>
              <a:rPr lang="en-US" sz="2800" b="1" i="1" dirty="0" err="1">
                <a:solidFill>
                  <a:srgbClr val="3333FF"/>
                </a:solidFill>
                <a:latin typeface="+mj-lt"/>
              </a:rPr>
              <a:t>nghĩa</a:t>
            </a:r>
            <a:r>
              <a:rPr lang="en-US" sz="2800" b="1" i="1" dirty="0">
                <a:solidFill>
                  <a:srgbClr val="3333FF"/>
                </a:solidFill>
                <a:latin typeface="+mj-lt"/>
              </a:rPr>
              <a:t>: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143000" y="6858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Lịch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+mj-lt"/>
              </a:rPr>
              <a:t>sử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 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689100" y="1193800"/>
            <a:ext cx="664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+mj-lt"/>
              </a:rPr>
              <a:t>PHAN BỘI CHÂU VÀ PHONG TRÀO ĐÔNG 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/>
      <p:bldP spid="4106" grpId="0"/>
      <p:bldP spid="4107" grpId="0"/>
      <p:bldP spid="4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anh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anh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anh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304800" y="31242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vi-VN" b="1" dirty="0">
                <a:solidFill>
                  <a:srgbClr val="3333FF"/>
                </a:solidFill>
                <a:latin typeface="+mj-lt"/>
              </a:rPr>
              <a:t>Tượng cụ Phan Bội Châu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685800" y="6248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vi-VN" b="1" dirty="0">
                <a:solidFill>
                  <a:srgbClr val="3333FF"/>
                </a:solidFill>
                <a:latin typeface="+mj-lt"/>
              </a:rPr>
              <a:t>Trường Phan Bội Châu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6324600" y="3048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vi-VN" b="1" dirty="0">
                <a:solidFill>
                  <a:srgbClr val="3333FF"/>
                </a:solidFill>
                <a:latin typeface="+mj-lt"/>
              </a:rPr>
              <a:t>Lăng mộ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6096000" y="6253163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vi-VN" b="1" dirty="0">
                <a:solidFill>
                  <a:srgbClr val="3333FF"/>
                </a:solidFill>
                <a:latin typeface="+mj-lt"/>
              </a:rPr>
              <a:t>Đường phố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06400" y="1562100"/>
            <a:ext cx="632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9900CC"/>
                </a:solidFill>
                <a:latin typeface="+mj-lt"/>
              </a:rPr>
              <a:t>1-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Giới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thiệu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về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cụ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Phan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Bội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Châu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 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06400" y="1863725"/>
            <a:ext cx="464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vi-VN" sz="1400" b="1" dirty="0">
                <a:solidFill>
                  <a:srgbClr val="3333FF"/>
                </a:solidFill>
                <a:latin typeface="+mj-lt"/>
              </a:rPr>
              <a:t>+ Sinh năm 1867, mất năm 1940.</a:t>
            </a:r>
          </a:p>
          <a:p>
            <a:pPr>
              <a:defRPr/>
            </a:pPr>
            <a:r>
              <a:rPr lang="en-US" sz="1400" b="1" dirty="0">
                <a:solidFill>
                  <a:srgbClr val="3333FF"/>
                </a:solidFill>
                <a:latin typeface="+mj-lt"/>
              </a:rPr>
              <a:t>+ </a:t>
            </a:r>
            <a:r>
              <a:rPr lang="en-US" sz="1400" b="1" dirty="0" err="1">
                <a:solidFill>
                  <a:srgbClr val="3333FF"/>
                </a:solidFill>
                <a:latin typeface="+mj-lt"/>
              </a:rPr>
              <a:t>Quê</a:t>
            </a:r>
            <a:r>
              <a:rPr lang="en-US" sz="14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3333FF"/>
                </a:solidFill>
                <a:latin typeface="+mj-lt"/>
              </a:rPr>
              <a:t>xã</a:t>
            </a:r>
            <a:r>
              <a:rPr lang="en-US" sz="14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3333FF"/>
                </a:solidFill>
                <a:latin typeface="+mj-lt"/>
              </a:rPr>
              <a:t>Xuân</a:t>
            </a:r>
            <a:r>
              <a:rPr lang="en-US" sz="14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3333FF"/>
                </a:solidFill>
                <a:latin typeface="+mj-lt"/>
              </a:rPr>
              <a:t>Hoà</a:t>
            </a:r>
            <a:r>
              <a:rPr lang="en-US" sz="1400" b="1" dirty="0">
                <a:solidFill>
                  <a:srgbClr val="3333FF"/>
                </a:solidFill>
                <a:latin typeface="+mj-lt"/>
              </a:rPr>
              <a:t>, </a:t>
            </a:r>
            <a:r>
              <a:rPr lang="en-US" sz="1400" b="1" dirty="0" err="1">
                <a:solidFill>
                  <a:srgbClr val="3333FF"/>
                </a:solidFill>
                <a:latin typeface="+mj-lt"/>
              </a:rPr>
              <a:t>huyện</a:t>
            </a:r>
            <a:r>
              <a:rPr lang="en-US" sz="1400" b="1" dirty="0">
                <a:solidFill>
                  <a:srgbClr val="3333FF"/>
                </a:solidFill>
                <a:latin typeface="+mj-lt"/>
              </a:rPr>
              <a:t> Nam </a:t>
            </a:r>
            <a:r>
              <a:rPr lang="en-US" sz="1400" b="1" dirty="0" err="1">
                <a:solidFill>
                  <a:srgbClr val="3333FF"/>
                </a:solidFill>
                <a:latin typeface="+mj-lt"/>
              </a:rPr>
              <a:t>Đàn</a:t>
            </a:r>
            <a:r>
              <a:rPr lang="en-US" sz="1400" b="1" dirty="0">
                <a:solidFill>
                  <a:srgbClr val="3333FF"/>
                </a:solidFill>
                <a:latin typeface="+mj-lt"/>
              </a:rPr>
              <a:t>,</a:t>
            </a:r>
            <a:br>
              <a:rPr lang="en-US" sz="1400" b="1" dirty="0">
                <a:solidFill>
                  <a:srgbClr val="3333FF"/>
                </a:solidFill>
                <a:latin typeface="+mj-lt"/>
              </a:rPr>
            </a:br>
            <a:r>
              <a:rPr lang="en-US" sz="1400" b="1" dirty="0" err="1">
                <a:solidFill>
                  <a:srgbClr val="3333FF"/>
                </a:solidFill>
                <a:latin typeface="+mj-lt"/>
              </a:rPr>
              <a:t>tỉnh</a:t>
            </a:r>
            <a:r>
              <a:rPr lang="en-US" sz="14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3333FF"/>
                </a:solidFill>
                <a:latin typeface="+mj-lt"/>
              </a:rPr>
              <a:t>Nghệ</a:t>
            </a:r>
            <a:r>
              <a:rPr lang="en-US" sz="1400" b="1" dirty="0">
                <a:solidFill>
                  <a:srgbClr val="3333FF"/>
                </a:solidFill>
                <a:latin typeface="+mj-lt"/>
              </a:rPr>
              <a:t> An.</a:t>
            </a:r>
          </a:p>
          <a:p>
            <a:pPr>
              <a:defRPr/>
            </a:pPr>
            <a:r>
              <a:rPr lang="vi-VN" sz="1400" b="1" dirty="0">
                <a:solidFill>
                  <a:srgbClr val="3333FF"/>
                </a:solidFill>
                <a:latin typeface="+mj-lt"/>
              </a:rPr>
              <a:t>+ Là nhà nho giàu lòng yêu nước đầu thế kỉ XX.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533400" y="367665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381000" y="2667000"/>
            <a:ext cx="262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9900CC"/>
                </a:solidFill>
                <a:latin typeface="+mj-lt"/>
              </a:rPr>
              <a:t>2.Phong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trào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Đông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du</a:t>
            </a:r>
          </a:p>
        </p:txBody>
      </p: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473172" y="2971800"/>
            <a:ext cx="1614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3333FF"/>
                </a:solidFill>
                <a:latin typeface="+mj-lt"/>
              </a:rPr>
              <a:t>a) </a:t>
            </a:r>
            <a:r>
              <a:rPr lang="vi-VN" sz="2000" b="1" i="1" dirty="0">
                <a:solidFill>
                  <a:srgbClr val="3333FF"/>
                </a:solidFill>
                <a:latin typeface="+mj-lt"/>
              </a:rPr>
              <a:t>Mục đích: 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457200" y="3276600"/>
            <a:ext cx="4237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3333FF"/>
                </a:solidFill>
                <a:latin typeface="+mj-lt"/>
              </a:rPr>
              <a:t>b)</a:t>
            </a:r>
            <a:r>
              <a:rPr lang="vi-VN" sz="2000" b="1" i="1" dirty="0">
                <a:solidFill>
                  <a:srgbClr val="3333FF"/>
                </a:solidFill>
                <a:latin typeface="+mj-lt"/>
              </a:rPr>
              <a:t> Hoạt động của phong trào Đông du</a:t>
            </a:r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381000" y="3505200"/>
            <a:ext cx="8763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3333FF"/>
                </a:solidFill>
                <a:latin typeface="+mj-lt"/>
              </a:rPr>
              <a:t>- Phong trào Đông du bắt đầu năm 1905 do cụ Phan Bội Châu khởi xướng và lãnh đạo.</a:t>
            </a:r>
          </a:p>
          <a:p>
            <a:r>
              <a:rPr lang="vi-VN" sz="2000" b="1" dirty="0">
                <a:solidFill>
                  <a:srgbClr val="3333FF"/>
                </a:solidFill>
                <a:latin typeface="+mj-lt"/>
              </a:rPr>
              <a:t>- Tổ chức đưa thanh niên Việt Nam sang học ở Nhật.</a:t>
            </a:r>
          </a:p>
          <a:p>
            <a:r>
              <a:rPr lang="vi-VN" sz="2000" b="1" dirty="0">
                <a:solidFill>
                  <a:srgbClr val="3333FF"/>
                </a:solidFill>
                <a:latin typeface="+mj-lt"/>
              </a:rPr>
              <a:t>- Thanh niên đã phải vượt qua mọi khó khăn để học tập</a:t>
            </a:r>
          </a:p>
          <a:p>
            <a:r>
              <a:rPr lang="vi-VN" sz="2000" b="1" dirty="0">
                <a:solidFill>
                  <a:srgbClr val="3333FF"/>
                </a:solidFill>
                <a:latin typeface="+mj-lt"/>
              </a:rPr>
              <a:t>- Nhân dân ta hưởng ứng sôi nổi.</a:t>
            </a:r>
          </a:p>
        </p:txBody>
      </p:sp>
      <p:sp>
        <p:nvSpPr>
          <p:cNvPr id="10249" name="Rectangle 16"/>
          <p:cNvSpPr>
            <a:spLocks noChangeArrowheads="1"/>
          </p:cNvSpPr>
          <p:nvPr/>
        </p:nvSpPr>
        <p:spPr bwMode="auto">
          <a:xfrm>
            <a:off x="1981200" y="2971800"/>
            <a:ext cx="716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3333FF"/>
                </a:solidFill>
                <a:latin typeface="+mj-lt"/>
              </a:rPr>
              <a:t>-  Cử người sang Nhật học tập để đào tạo nhân tài cứu nước.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1676400" y="5622925"/>
            <a:ext cx="670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vi-VN" sz="2000" b="1" dirty="0">
                <a:solidFill>
                  <a:srgbClr val="3333FF"/>
                </a:solidFill>
                <a:latin typeface="+mj-lt"/>
              </a:rPr>
              <a:t>- Phong trào Đông Du thể hiện lòng yêu nước của nhân dân ta và giúp ta hiểu rằng không thể dựa vào nước ngoài mà phải tự cứu lấy mình.</a:t>
            </a:r>
          </a:p>
        </p:txBody>
      </p:sp>
      <p:sp>
        <p:nvSpPr>
          <p:cNvPr id="10251" name="Rectangle 18"/>
          <p:cNvSpPr>
            <a:spLocks noChangeArrowheads="1"/>
          </p:cNvSpPr>
          <p:nvPr/>
        </p:nvSpPr>
        <p:spPr bwMode="auto">
          <a:xfrm>
            <a:off x="381000" y="5334000"/>
            <a:ext cx="1366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3333FF"/>
                </a:solidFill>
                <a:latin typeface="+mj-lt"/>
              </a:rPr>
              <a:t>a) </a:t>
            </a:r>
            <a:r>
              <a:rPr lang="en-US" sz="2000" b="1" i="1" dirty="0" err="1">
                <a:solidFill>
                  <a:srgbClr val="3333FF"/>
                </a:solidFill>
                <a:latin typeface="+mj-lt"/>
              </a:rPr>
              <a:t>Kết</a:t>
            </a:r>
            <a:r>
              <a:rPr lang="en-US" sz="2000" b="1" i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3333FF"/>
                </a:solidFill>
                <a:latin typeface="+mj-lt"/>
              </a:rPr>
              <a:t>quả</a:t>
            </a:r>
            <a:r>
              <a:rPr lang="en-US" sz="2000" b="1" i="1" dirty="0">
                <a:solidFill>
                  <a:srgbClr val="3333FF"/>
                </a:solidFill>
                <a:latin typeface="+mj-lt"/>
              </a:rPr>
              <a:t>:</a:t>
            </a:r>
          </a:p>
        </p:txBody>
      </p:sp>
      <p:sp>
        <p:nvSpPr>
          <p:cNvPr id="10252" name="Rectangle 19"/>
          <p:cNvSpPr>
            <a:spLocks noChangeArrowheads="1"/>
          </p:cNvSpPr>
          <p:nvPr/>
        </p:nvSpPr>
        <p:spPr bwMode="auto">
          <a:xfrm>
            <a:off x="1676400" y="5334000"/>
            <a:ext cx="3860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  <a:latin typeface="+mj-lt"/>
              </a:rPr>
              <a:t>- </a:t>
            </a:r>
            <a:r>
              <a:rPr lang="en-US" sz="2000" b="1" dirty="0" err="1">
                <a:solidFill>
                  <a:srgbClr val="3333FF"/>
                </a:solidFill>
                <a:latin typeface="+mj-lt"/>
              </a:rPr>
              <a:t>Phong</a:t>
            </a:r>
            <a:r>
              <a:rPr lang="en-US" sz="20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+mj-lt"/>
              </a:rPr>
              <a:t>trào</a:t>
            </a:r>
            <a:r>
              <a:rPr lang="en-US" sz="20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+mj-lt"/>
              </a:rPr>
              <a:t>Đông</a:t>
            </a:r>
            <a:r>
              <a:rPr lang="en-US" sz="2000" b="1" dirty="0">
                <a:solidFill>
                  <a:srgbClr val="3333FF"/>
                </a:solidFill>
                <a:latin typeface="+mj-lt"/>
              </a:rPr>
              <a:t> du </a:t>
            </a:r>
            <a:r>
              <a:rPr lang="en-US" sz="2000" b="1" dirty="0" err="1">
                <a:solidFill>
                  <a:srgbClr val="3333FF"/>
                </a:solidFill>
                <a:latin typeface="+mj-lt"/>
              </a:rPr>
              <a:t>bị</a:t>
            </a:r>
            <a:r>
              <a:rPr lang="en-US" sz="20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+mj-lt"/>
              </a:rPr>
              <a:t>thất</a:t>
            </a:r>
            <a:r>
              <a:rPr lang="en-US" sz="20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+mj-lt"/>
              </a:rPr>
              <a:t>bại</a:t>
            </a:r>
            <a:r>
              <a:rPr lang="en-US" sz="2000" b="1" dirty="0">
                <a:solidFill>
                  <a:srgbClr val="3333FF"/>
                </a:solidFill>
                <a:latin typeface="+mj-lt"/>
              </a:rPr>
              <a:t>.</a:t>
            </a:r>
          </a:p>
        </p:txBody>
      </p:sp>
      <p:sp>
        <p:nvSpPr>
          <p:cNvPr id="10253" name="Rectangle 20"/>
          <p:cNvSpPr>
            <a:spLocks noChangeArrowheads="1"/>
          </p:cNvSpPr>
          <p:nvPr/>
        </p:nvSpPr>
        <p:spPr bwMode="auto">
          <a:xfrm>
            <a:off x="381000" y="5545138"/>
            <a:ext cx="134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3333FF"/>
                </a:solidFill>
              </a:rPr>
              <a:t>b</a:t>
            </a:r>
            <a:r>
              <a:rPr lang="en-US" sz="2000" b="1" i="1">
                <a:solidFill>
                  <a:srgbClr val="3333FF"/>
                </a:solidFill>
                <a:latin typeface=".VnArialH" panose="020B7200000000000000" pitchFamily="34" charset="0"/>
              </a:rPr>
              <a:t>)ý</a:t>
            </a:r>
            <a:r>
              <a:rPr lang="en-US" sz="2000" b="1" i="1">
                <a:solidFill>
                  <a:srgbClr val="3333FF"/>
                </a:solidFill>
              </a:rPr>
              <a:t> nghÜa:</a:t>
            </a:r>
          </a:p>
        </p:txBody>
      </p:sp>
      <p:sp>
        <p:nvSpPr>
          <p:cNvPr id="10254" name="Rectangle 21"/>
          <p:cNvSpPr>
            <a:spLocks noChangeArrowheads="1"/>
          </p:cNvSpPr>
          <p:nvPr/>
        </p:nvSpPr>
        <p:spPr bwMode="auto">
          <a:xfrm>
            <a:off x="457200" y="5029200"/>
            <a:ext cx="2584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9900CC"/>
                </a:solidFill>
                <a:latin typeface="+mj-lt"/>
              </a:rPr>
              <a:t>3-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Kết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quả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và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ý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nghĩa</a:t>
            </a:r>
            <a:endParaRPr lang="en-US" sz="2000" b="1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10255" name="Text Box 7"/>
          <p:cNvSpPr txBox="1">
            <a:spLocks noChangeArrowheads="1"/>
          </p:cNvSpPr>
          <p:nvPr/>
        </p:nvSpPr>
        <p:spPr bwMode="auto">
          <a:xfrm>
            <a:off x="838200" y="6858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b="1" dirty="0" err="1">
                <a:solidFill>
                  <a:srgbClr val="3333FF"/>
                </a:solidFill>
                <a:latin typeface="+mj-lt"/>
              </a:rPr>
              <a:t>Lịch</a:t>
            </a:r>
            <a:r>
              <a:rPr lang="en-US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+mj-lt"/>
              </a:rPr>
              <a:t>sử</a:t>
            </a:r>
            <a:r>
              <a:rPr lang="en-US" b="1" dirty="0">
                <a:solidFill>
                  <a:srgbClr val="3333FF"/>
                </a:solidFill>
                <a:latin typeface="+mj-lt"/>
              </a:rPr>
              <a:t>  </a:t>
            </a:r>
          </a:p>
        </p:txBody>
      </p:sp>
      <p:sp>
        <p:nvSpPr>
          <p:cNvPr id="10256" name="Rectangle 9"/>
          <p:cNvSpPr>
            <a:spLocks noChangeArrowheads="1"/>
          </p:cNvSpPr>
          <p:nvPr/>
        </p:nvSpPr>
        <p:spPr bwMode="auto">
          <a:xfrm>
            <a:off x="1689100" y="1193800"/>
            <a:ext cx="557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3300"/>
                </a:solidFill>
                <a:latin typeface="+mj-lt"/>
              </a:rPr>
              <a:t>PHAN BỘI CHÂU VÀ PHONG TRÀO ĐÔNG 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93</TotalTime>
  <Words>486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.VnArialH</vt:lpstr>
      <vt:lpstr>.VnTime</vt:lpstr>
      <vt:lpstr>Arial</vt:lpstr>
      <vt:lpstr>Times New Roman</vt:lpstr>
      <vt:lpstr>Wingdings</vt:lpstr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</dc:creator>
  <cp:lastModifiedBy>LENOVO</cp:lastModifiedBy>
  <cp:revision>26</cp:revision>
  <dcterms:created xsi:type="dcterms:W3CDTF">2008-10-01T21:23:00Z</dcterms:created>
  <dcterms:modified xsi:type="dcterms:W3CDTF">2022-10-03T08:41:05Z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0x010100E5E6253271D5384F977DCE5F1DBA7553</vt:lpwstr>
  </property>
  <property fmtid="{D5CDD505-2E9C-101B-9397-08002B2CF9AE}" pid="3" name="ICV">
    <vt:lpwstr>792D207324FC46EDAEFA4EDE198AC854</vt:lpwstr>
  </property>
  <property fmtid="{D5CDD505-2E9C-101B-9397-08002B2CF9AE}" pid="4" name="KSOProductBuildVer">
    <vt:lpwstr>1033-11.2.0.10323</vt:lpwstr>
  </property>
</Properties>
</file>